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8"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22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1BC94-369D-0948-A86B-A1347C86D9DC}" type="datetimeFigureOut">
              <a:rPr lang="en-US" smtClean="0"/>
              <a:t>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3A06C0-0B67-C04C-B676-DA3DE2515EEF}" type="slidenum">
              <a:rPr lang="en-US" smtClean="0"/>
              <a:t>‹#›</a:t>
            </a:fld>
            <a:endParaRPr lang="en-US"/>
          </a:p>
        </p:txBody>
      </p:sp>
    </p:spTree>
    <p:extLst>
      <p:ext uri="{BB962C8B-B14F-4D97-AF65-F5344CB8AC3E}">
        <p14:creationId xmlns:p14="http://schemas.microsoft.com/office/powerpoint/2010/main" val="30419189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FC52E9-48BD-314F-8F29-E65184282455}" type="slidenum">
              <a:rPr lang="en-US" sz="1200"/>
              <a:pPr/>
              <a:t>1</a:t>
            </a:fld>
            <a:endParaRPr lang="en-US" sz="1200"/>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721DD2-E192-8F41-B745-F8DAD638B197}" type="slidenum">
              <a:rPr lang="en-US" sz="1200"/>
              <a:pPr/>
              <a:t>2</a:t>
            </a:fld>
            <a:endParaRPr lang="en-US" sz="1200"/>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3FA125-E1F8-CC42-A4E3-2DFFB3D4BE14}" type="datetimeFigureOut">
              <a:rPr lang="en-US" smtClean="0"/>
              <a:t>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268565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FA125-E1F8-CC42-A4E3-2DFFB3D4BE14}" type="datetimeFigureOut">
              <a:rPr lang="en-US" smtClean="0"/>
              <a:t>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346902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FA125-E1F8-CC42-A4E3-2DFFB3D4BE14}" type="datetimeFigureOut">
              <a:rPr lang="en-US" smtClean="0"/>
              <a:t>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311052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FA125-E1F8-CC42-A4E3-2DFFB3D4BE14}" type="datetimeFigureOut">
              <a:rPr lang="en-US" smtClean="0"/>
              <a:t>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368350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FA125-E1F8-CC42-A4E3-2DFFB3D4BE14}" type="datetimeFigureOut">
              <a:rPr lang="en-US" smtClean="0"/>
              <a:t>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280336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FA125-E1F8-CC42-A4E3-2DFFB3D4BE14}" type="datetimeFigureOut">
              <a:rPr lang="en-US" smtClean="0"/>
              <a:t>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343173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3FA125-E1F8-CC42-A4E3-2DFFB3D4BE14}" type="datetimeFigureOut">
              <a:rPr lang="en-US" smtClean="0"/>
              <a:t>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303815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FA125-E1F8-CC42-A4E3-2DFFB3D4BE14}" type="datetimeFigureOut">
              <a:rPr lang="en-US" smtClean="0"/>
              <a:t>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366388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FA125-E1F8-CC42-A4E3-2DFFB3D4BE14}" type="datetimeFigureOut">
              <a:rPr lang="en-US" smtClean="0"/>
              <a:t>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42063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FA125-E1F8-CC42-A4E3-2DFFB3D4BE14}" type="datetimeFigureOut">
              <a:rPr lang="en-US" smtClean="0"/>
              <a:t>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428126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FA125-E1F8-CC42-A4E3-2DFFB3D4BE14}" type="datetimeFigureOut">
              <a:rPr lang="en-US" smtClean="0"/>
              <a:t>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61DE5-2721-034C-83FD-BC8D03875EDC}" type="slidenum">
              <a:rPr lang="en-US" smtClean="0"/>
              <a:t>‹#›</a:t>
            </a:fld>
            <a:endParaRPr lang="en-US"/>
          </a:p>
        </p:txBody>
      </p:sp>
    </p:spTree>
    <p:extLst>
      <p:ext uri="{BB962C8B-B14F-4D97-AF65-F5344CB8AC3E}">
        <p14:creationId xmlns:p14="http://schemas.microsoft.com/office/powerpoint/2010/main" val="33819152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FA125-E1F8-CC42-A4E3-2DFFB3D4BE14}" type="datetimeFigureOut">
              <a:rPr lang="en-US" smtClean="0"/>
              <a:t>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61DE5-2721-034C-83FD-BC8D03875EDC}" type="slidenum">
              <a:rPr lang="en-US" smtClean="0"/>
              <a:t>‹#›</a:t>
            </a:fld>
            <a:endParaRPr lang="en-US"/>
          </a:p>
        </p:txBody>
      </p:sp>
    </p:spTree>
    <p:extLst>
      <p:ext uri="{BB962C8B-B14F-4D97-AF65-F5344CB8AC3E}">
        <p14:creationId xmlns:p14="http://schemas.microsoft.com/office/powerpoint/2010/main" val="235024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08013" y="693738"/>
            <a:ext cx="5099050" cy="4525962"/>
          </a:xfrm>
        </p:spPr>
        <p:txBody>
          <a:bodyPr>
            <a:normAutofit fontScale="92500"/>
          </a:bodyPr>
          <a:lstStyle/>
          <a:p>
            <a:pPr marL="0" indent="0">
              <a:buFontTx/>
              <a:buNone/>
            </a:pPr>
            <a:r>
              <a:rPr lang="en-US" sz="1300" b="1" u="sng">
                <a:latin typeface="Arial" charset="0"/>
              </a:rPr>
              <a:t>Implementing and Promoting Freight Farm in School and Community</a:t>
            </a:r>
            <a:endParaRPr lang="en-US" sz="1300">
              <a:latin typeface="Arial" charset="0"/>
            </a:endParaRPr>
          </a:p>
          <a:p>
            <a:pPr marL="0" indent="0">
              <a:buFontTx/>
              <a:buNone/>
            </a:pPr>
            <a:r>
              <a:rPr lang="en-US" sz="1200" i="1">
                <a:latin typeface="Arial" charset="0"/>
              </a:rPr>
              <a:t>The Freight Farm is an innovative hydroponics growing system in a repurposed shipping container that grows food sustainably and is completely run by students. </a:t>
            </a:r>
            <a:r>
              <a:rPr lang="en-US" sz="1200">
                <a:latin typeface="Arial" charset="0"/>
              </a:rPr>
              <a:t>In an urban environment, they are a possibly sustainable option since they employ land-conserving technology and</a:t>
            </a:r>
          </a:p>
          <a:p>
            <a:pPr marL="0" indent="0"/>
            <a:r>
              <a:rPr lang="en-US" sz="1200">
                <a:latin typeface="Arial" charset="0"/>
              </a:rPr>
              <a:t>Boston Latin School students have been trained to run the Freight Farm.</a:t>
            </a:r>
          </a:p>
          <a:p>
            <a:pPr lvl="1"/>
            <a:r>
              <a:rPr lang="en-US" sz="1200">
                <a:latin typeface="Arial" charset="0"/>
                <a:ea typeface="ＭＳ Ｐゴシック" charset="0"/>
              </a:rPr>
              <a:t>Environmental science teacher Timothy Gay partnered with Freight Farm staff to supervise student training of the Freight Farm</a:t>
            </a:r>
          </a:p>
          <a:p>
            <a:pPr marL="0" indent="0"/>
            <a:r>
              <a:rPr lang="en-US" sz="1200">
                <a:latin typeface="Arial" charset="0"/>
              </a:rPr>
              <a:t>A plan to integrate the Freight Farm into the school environmental science curriculum has been implemented.</a:t>
            </a:r>
          </a:p>
          <a:p>
            <a:pPr lvl="1"/>
            <a:r>
              <a:rPr lang="en-US" sz="1200">
                <a:latin typeface="Arial" charset="0"/>
                <a:ea typeface="ＭＳ Ｐゴシック" charset="0"/>
              </a:rPr>
              <a:t>Timothy Gay has incorporated the Freight Farm his curriculum so students can use it as a tool in class projects, and it is also offered as an opportunity for leadership and community service learning.</a:t>
            </a:r>
          </a:p>
          <a:p>
            <a:pPr marL="0" indent="0"/>
            <a:r>
              <a:rPr lang="en-US" sz="1200">
                <a:latin typeface="Arial" charset="0"/>
              </a:rPr>
              <a:t>Students hold tours of the Freight Farm to share the sustainability opportunities of hydroponic farming</a:t>
            </a:r>
          </a:p>
          <a:p>
            <a:pPr lvl="1"/>
            <a:r>
              <a:rPr lang="en-US" sz="1200">
                <a:latin typeface="Arial" charset="0"/>
                <a:ea typeface="ＭＳ Ｐゴシック" charset="0"/>
              </a:rPr>
              <a:t>We partnered with Northeastern University and gave tours to students of Professor Monika Kondura, who teaches courses in sustainability and climate change in the School of Social Policy and Urban affairs and has visited the Freight Farm three times.</a:t>
            </a:r>
          </a:p>
          <a:p>
            <a:pPr lvl="1"/>
            <a:r>
              <a:rPr lang="en-US" sz="1200">
                <a:latin typeface="Arial" charset="0"/>
                <a:ea typeface="ＭＳ Ｐゴシック" charset="0"/>
              </a:rPr>
              <a:t>6th grade students from Genesee Charter School in Rochester, New York, have also visited to learn about Boston Latin School</a:t>
            </a:r>
            <a:r>
              <a:rPr lang="ja-JP" altLang="en-US" sz="1200">
                <a:latin typeface="Arial" charset="0"/>
                <a:ea typeface="ＭＳ Ｐゴシック" charset="0"/>
              </a:rPr>
              <a:t>’</a:t>
            </a:r>
            <a:r>
              <a:rPr lang="en-US" altLang="ja-JP" sz="1200">
                <a:latin typeface="Arial" charset="0"/>
                <a:ea typeface="ＭＳ Ｐゴシック" charset="0"/>
              </a:rPr>
              <a:t>s sustainability projects, and were given a student-led tour of the Freight Farm.</a:t>
            </a:r>
            <a:endParaRPr lang="en-US" sz="1200">
              <a:latin typeface="Arial" charset="0"/>
              <a:ea typeface="ＭＳ Ｐゴシック" charset="0"/>
            </a:endParaRPr>
          </a:p>
        </p:txBody>
      </p:sp>
      <p:sp>
        <p:nvSpPr>
          <p:cNvPr id="2969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79C85F-47F0-B94C-81B0-98573156C70A}" type="slidenum">
              <a:rPr lang="en-US" sz="1200"/>
              <a:pPr eaLnBrk="1" hangingPunct="1"/>
              <a:t>1</a:t>
            </a:fld>
            <a:endParaRPr lang="en-US" sz="1200"/>
          </a:p>
        </p:txBody>
      </p:sp>
      <p:pic>
        <p:nvPicPr>
          <p:cNvPr id="29700" name="Picture 6" descr="2014-10-28 14.35.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5213" y="3308350"/>
            <a:ext cx="2998787"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2014-10-28 15.09.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9025" y="1646238"/>
            <a:ext cx="29749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2014-10-28 15.15.3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1725" y="0"/>
            <a:ext cx="29622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descr="IMG_4967.JPG"/>
          <p:cNvPicPr>
            <a:picLocks noChangeAspect="1"/>
          </p:cNvPicPr>
          <p:nvPr/>
        </p:nvPicPr>
        <p:blipFill>
          <a:blip r:embed="rId6">
            <a:extLst>
              <a:ext uri="{28A0092B-C50C-407E-A947-70E740481C1C}">
                <a14:useLocalDpi xmlns:a14="http://schemas.microsoft.com/office/drawing/2010/main" val="0"/>
              </a:ext>
            </a:extLst>
          </a:blip>
          <a:srcRect b="17361"/>
          <a:stretch>
            <a:fillRect/>
          </a:stretch>
        </p:blipFill>
        <p:spPr bwMode="auto">
          <a:xfrm>
            <a:off x="6132513" y="4981575"/>
            <a:ext cx="302736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127750" y="6507163"/>
            <a:ext cx="3016250" cy="400050"/>
          </a:xfrm>
          <a:prstGeom prst="rect">
            <a:avLst/>
          </a:prstGeom>
          <a:solidFill>
            <a:schemeClr val="bg1"/>
          </a:solidFill>
        </p:spPr>
        <p:txBody>
          <a:bodyPr>
            <a:spAutoFit/>
          </a:bodyPr>
          <a:lstStyle/>
          <a:p>
            <a:pPr algn="ctr">
              <a:defRPr/>
            </a:pPr>
            <a:r>
              <a:rPr lang="en-US" sz="1000" b="1" i="1" dirty="0">
                <a:solidFill>
                  <a:schemeClr val="accent4"/>
                </a:solidFill>
                <a:latin typeface="Arial" pitchFamily="34" charset="0"/>
                <a:ea typeface="ＭＳ Ｐゴシック" pitchFamily="34" charset="-128"/>
                <a:cs typeface="+mn-cs"/>
              </a:rPr>
              <a:t>Timothy Gay includes elements of the Freight Farm in his classroom</a:t>
            </a:r>
          </a:p>
        </p:txBody>
      </p:sp>
      <p:sp>
        <p:nvSpPr>
          <p:cNvPr id="15" name="TextBox 14"/>
          <p:cNvSpPr txBox="1"/>
          <p:nvPr/>
        </p:nvSpPr>
        <p:spPr>
          <a:xfrm>
            <a:off x="6127750" y="4786313"/>
            <a:ext cx="3016250" cy="400050"/>
          </a:xfrm>
          <a:prstGeom prst="rect">
            <a:avLst/>
          </a:prstGeom>
          <a:solidFill>
            <a:schemeClr val="bg1"/>
          </a:solidFill>
        </p:spPr>
        <p:txBody>
          <a:bodyPr>
            <a:spAutoFit/>
          </a:bodyPr>
          <a:lstStyle/>
          <a:p>
            <a:pPr algn="ctr">
              <a:defRPr/>
            </a:pPr>
            <a:r>
              <a:rPr lang="en-US" sz="1000" b="1" i="1" dirty="0">
                <a:solidFill>
                  <a:schemeClr val="accent4"/>
                </a:solidFill>
                <a:latin typeface="Arial" pitchFamily="34" charset="0"/>
                <a:ea typeface="ＭＳ Ｐゴシック" pitchFamily="34" charset="-128"/>
                <a:cs typeface="+mn-cs"/>
              </a:rPr>
              <a:t>Freight Farm staff educating students about maintenance</a:t>
            </a:r>
          </a:p>
        </p:txBody>
      </p:sp>
      <p:sp>
        <p:nvSpPr>
          <p:cNvPr id="16" name="TextBox 15"/>
          <p:cNvSpPr txBox="1"/>
          <p:nvPr/>
        </p:nvSpPr>
        <p:spPr>
          <a:xfrm>
            <a:off x="6080125" y="3111500"/>
            <a:ext cx="3063875" cy="246063"/>
          </a:xfrm>
          <a:prstGeom prst="rect">
            <a:avLst/>
          </a:prstGeom>
          <a:solidFill>
            <a:schemeClr val="bg1"/>
          </a:solidFill>
        </p:spPr>
        <p:txBody>
          <a:bodyPr>
            <a:spAutoFit/>
          </a:bodyPr>
          <a:lstStyle/>
          <a:p>
            <a:pPr algn="ctr">
              <a:defRPr/>
            </a:pPr>
            <a:r>
              <a:rPr lang="en-US" sz="1000" b="1" i="1" dirty="0">
                <a:solidFill>
                  <a:schemeClr val="accent4"/>
                </a:solidFill>
                <a:latin typeface="Arial" pitchFamily="34" charset="0"/>
                <a:ea typeface="ＭＳ Ｐゴシック" pitchFamily="34" charset="-128"/>
                <a:cs typeface="+mn-cs"/>
              </a:rPr>
              <a:t>Students working on the Freight Farm</a:t>
            </a:r>
          </a:p>
        </p:txBody>
      </p:sp>
      <p:sp>
        <p:nvSpPr>
          <p:cNvPr id="17" name="TextBox 16"/>
          <p:cNvSpPr txBox="1"/>
          <p:nvPr/>
        </p:nvSpPr>
        <p:spPr>
          <a:xfrm>
            <a:off x="6124575" y="1425575"/>
            <a:ext cx="3019425" cy="252413"/>
          </a:xfrm>
          <a:prstGeom prst="rect">
            <a:avLst/>
          </a:prstGeom>
          <a:solidFill>
            <a:schemeClr val="bg1"/>
          </a:solidFill>
        </p:spPr>
        <p:txBody>
          <a:bodyPr>
            <a:spAutoFit/>
          </a:bodyPr>
          <a:lstStyle/>
          <a:p>
            <a:pPr algn="ctr">
              <a:defRPr/>
            </a:pPr>
            <a:r>
              <a:rPr lang="en-US" sz="1000" b="1" i="1" dirty="0">
                <a:solidFill>
                  <a:schemeClr val="accent4"/>
                </a:solidFill>
                <a:latin typeface="Arial" pitchFamily="34" charset="0"/>
                <a:ea typeface="ＭＳ Ｐゴシック" pitchFamily="34" charset="-128"/>
                <a:cs typeface="+mn-cs"/>
              </a:rPr>
              <a:t>Outside of the Freight Farm</a:t>
            </a:r>
          </a:p>
        </p:txBody>
      </p:sp>
    </p:spTree>
    <p:extLst>
      <p:ext uri="{BB962C8B-B14F-4D97-AF65-F5344CB8AC3E}">
        <p14:creationId xmlns:p14="http://schemas.microsoft.com/office/powerpoint/2010/main" val="2397985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descr="IMG_496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4963" y="3051175"/>
            <a:ext cx="24590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idx="1"/>
          </p:nvPr>
        </p:nvSpPr>
        <p:spPr>
          <a:xfrm>
            <a:off x="409575" y="409575"/>
            <a:ext cx="6038850" cy="4525963"/>
          </a:xfrm>
        </p:spPr>
        <p:txBody>
          <a:bodyPr/>
          <a:lstStyle/>
          <a:p>
            <a:pPr>
              <a:buFontTx/>
              <a:buNone/>
            </a:pPr>
            <a:r>
              <a:rPr lang="en-US" sz="1200" b="1" u="sng">
                <a:latin typeface="Arial" charset="0"/>
              </a:rPr>
              <a:t>Implementing and Promoting Freight Farm in School and Community (Cont.)</a:t>
            </a:r>
            <a:endParaRPr lang="en-US" sz="1200">
              <a:latin typeface="Arial" charset="0"/>
            </a:endParaRPr>
          </a:p>
          <a:p>
            <a:r>
              <a:rPr lang="en-US" sz="1100">
                <a:latin typeface="Arial" charset="0"/>
              </a:rPr>
              <a:t>The Freight Farm has been publicized through community art projects such as the designing and painting of the Freight Farm mural.</a:t>
            </a:r>
          </a:p>
          <a:p>
            <a:pPr lvl="1"/>
            <a:r>
              <a:rPr lang="en-US" sz="1100">
                <a:latin typeface="Arial" charset="0"/>
                <a:ea typeface="ＭＳ Ｐゴシック" charset="0"/>
              </a:rPr>
              <a:t>The mural was designed by Yinyu Ji, a current sophomore at Boston Latin School, and consists of the Boston city skyline. The skyline is filled in with a leaf pattern, which is a representation of Boston and the beginning of the integration of urban agriculture in the city. </a:t>
            </a:r>
          </a:p>
          <a:p>
            <a:r>
              <a:rPr lang="en-US" sz="1100">
                <a:latin typeface="Arial" charset="0"/>
              </a:rPr>
              <a:t>Students have been developing a marketing program to make Boston Latin School families and faculty aware of the Freight Farm so they can get involved in the community supported agriculture program.</a:t>
            </a:r>
          </a:p>
          <a:p>
            <a:pPr lvl="1"/>
            <a:r>
              <a:rPr lang="en-US" sz="1100">
                <a:latin typeface="Arial" charset="0"/>
                <a:ea typeface="ＭＳ Ｐゴシック" charset="0"/>
              </a:rPr>
              <a:t>In the program, students will be responsible for marketing the vegetables and will have to describe the health benefits of eating the different vegetables as part of their promotional tools and campaign.</a:t>
            </a:r>
          </a:p>
          <a:p>
            <a:pPr lvl="1"/>
            <a:r>
              <a:rPr lang="en-US" sz="1100">
                <a:latin typeface="Arial" charset="0"/>
                <a:ea typeface="ＭＳ Ｐゴシック" charset="0"/>
              </a:rPr>
              <a:t>The garden will be a tool to teach the entire community about healthy eating habits and students will be spearheading the educational outreach efforts through the community supported agriculture program.</a:t>
            </a:r>
          </a:p>
          <a:p>
            <a:r>
              <a:rPr lang="en-US" sz="1100">
                <a:latin typeface="Arial" charset="0"/>
              </a:rPr>
              <a:t>We will be distributing the produce grown in the Freight Farm to Boston Latin School families</a:t>
            </a:r>
          </a:p>
          <a:p>
            <a:pPr lvl="1"/>
            <a:r>
              <a:rPr lang="en-US" sz="1100">
                <a:latin typeface="Arial" charset="0"/>
                <a:ea typeface="ＭＳ Ｐゴシック" charset="0"/>
              </a:rPr>
              <a:t>We are also working on setting up an arrangement to share leftover produce with food pantries in the area.</a:t>
            </a:r>
          </a:p>
          <a:p>
            <a:r>
              <a:rPr lang="en-US" sz="1100">
                <a:latin typeface="Arial" charset="0"/>
              </a:rPr>
              <a:t>We are in the process of creating a website to document the progress of the Freight Farm, which will be a place where the community can find out about the Freight Farm and where students can learn more about hydroponics.</a:t>
            </a:r>
          </a:p>
        </p:txBody>
      </p:sp>
      <p:sp>
        <p:nvSpPr>
          <p:cNvPr id="3174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14AA1-55AE-6E4C-BEB2-D9F4BDC9295F}" type="slidenum">
              <a:rPr lang="en-US" sz="1200"/>
              <a:pPr eaLnBrk="1" hangingPunct="1"/>
              <a:t>2</a:t>
            </a:fld>
            <a:endParaRPr lang="en-US" sz="1200"/>
          </a:p>
        </p:txBody>
      </p:sp>
      <p:sp>
        <p:nvSpPr>
          <p:cNvPr id="31749" name="Rectangle 2"/>
          <p:cNvSpPr txBox="1">
            <a:spLocks noChangeArrowheads="1"/>
          </p:cNvSpPr>
          <p:nvPr/>
        </p:nvSpPr>
        <p:spPr bwMode="auto">
          <a:xfrm>
            <a:off x="311150" y="279400"/>
            <a:ext cx="851376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700" b="1">
              <a:solidFill>
                <a:srgbClr val="008040"/>
              </a:solidFill>
              <a:cs typeface="Arial" charset="0"/>
            </a:endParaRPr>
          </a:p>
        </p:txBody>
      </p:sp>
      <p:pic>
        <p:nvPicPr>
          <p:cNvPr id="31750" name="Picture 9" descr="FF mural desig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822825"/>
            <a:ext cx="50609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Freight Farm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0950" y="4829175"/>
            <a:ext cx="40830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2" descr="IMG_4928.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4963" y="-209550"/>
            <a:ext cx="2663825"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589713" y="3035300"/>
            <a:ext cx="2554287" cy="401638"/>
          </a:xfrm>
          <a:prstGeom prst="rect">
            <a:avLst/>
          </a:prstGeom>
          <a:solidFill>
            <a:schemeClr val="bg1"/>
          </a:solidFill>
        </p:spPr>
        <p:txBody>
          <a:bodyPr>
            <a:spAutoFit/>
          </a:bodyPr>
          <a:lstStyle/>
          <a:p>
            <a:pPr algn="ctr">
              <a:defRPr/>
            </a:pPr>
            <a:r>
              <a:rPr lang="en-US" sz="1000" b="1" i="1" dirty="0">
                <a:solidFill>
                  <a:schemeClr val="accent4"/>
                </a:solidFill>
                <a:latin typeface="Arial" pitchFamily="34" charset="0"/>
                <a:ea typeface="ＭＳ Ｐゴシック" pitchFamily="34" charset="-128"/>
                <a:cs typeface="+mn-cs"/>
              </a:rPr>
              <a:t>Students from Northeastern University are given a tour of the Freight Farm</a:t>
            </a:r>
          </a:p>
        </p:txBody>
      </p:sp>
      <p:sp>
        <p:nvSpPr>
          <p:cNvPr id="15" name="TextBox 14"/>
          <p:cNvSpPr txBox="1"/>
          <p:nvPr/>
        </p:nvSpPr>
        <p:spPr>
          <a:xfrm>
            <a:off x="5091113" y="6611938"/>
            <a:ext cx="4052887" cy="246062"/>
          </a:xfrm>
          <a:prstGeom prst="rect">
            <a:avLst/>
          </a:prstGeom>
          <a:solidFill>
            <a:schemeClr val="bg1"/>
          </a:solidFill>
        </p:spPr>
        <p:txBody>
          <a:bodyPr>
            <a:spAutoFit/>
          </a:bodyPr>
          <a:lstStyle/>
          <a:p>
            <a:pPr algn="ctr">
              <a:defRPr/>
            </a:pPr>
            <a:r>
              <a:rPr lang="en-US" sz="1000" b="1" i="1" dirty="0">
                <a:solidFill>
                  <a:schemeClr val="accent4"/>
                </a:solidFill>
                <a:latin typeface="Arial" pitchFamily="34" charset="0"/>
                <a:ea typeface="ＭＳ Ｐゴシック" pitchFamily="34" charset="-128"/>
                <a:cs typeface="+mn-cs"/>
              </a:rPr>
              <a:t>More students on tour</a:t>
            </a:r>
          </a:p>
        </p:txBody>
      </p:sp>
      <p:sp>
        <p:nvSpPr>
          <p:cNvPr id="16" name="TextBox 15"/>
          <p:cNvSpPr txBox="1"/>
          <p:nvPr/>
        </p:nvSpPr>
        <p:spPr>
          <a:xfrm>
            <a:off x="2508250" y="4795838"/>
            <a:ext cx="2554288" cy="247650"/>
          </a:xfrm>
          <a:prstGeom prst="rect">
            <a:avLst/>
          </a:prstGeom>
          <a:solidFill>
            <a:schemeClr val="bg1"/>
          </a:solidFill>
        </p:spPr>
        <p:txBody>
          <a:bodyPr>
            <a:spAutoFit/>
          </a:bodyPr>
          <a:lstStyle/>
          <a:p>
            <a:pPr algn="ctr">
              <a:defRPr/>
            </a:pPr>
            <a:r>
              <a:rPr lang="en-US" sz="1000" b="1" i="1" dirty="0">
                <a:solidFill>
                  <a:schemeClr val="accent4"/>
                </a:solidFill>
                <a:latin typeface="Arial" pitchFamily="34" charset="0"/>
                <a:ea typeface="ＭＳ Ｐゴシック" pitchFamily="34" charset="-128"/>
                <a:cs typeface="+mn-cs"/>
              </a:rPr>
              <a:t>Freight Farm mural design</a:t>
            </a:r>
          </a:p>
        </p:txBody>
      </p:sp>
      <p:sp>
        <p:nvSpPr>
          <p:cNvPr id="17" name="TextBox 16"/>
          <p:cNvSpPr txBox="1"/>
          <p:nvPr/>
        </p:nvSpPr>
        <p:spPr>
          <a:xfrm>
            <a:off x="6589713" y="4592638"/>
            <a:ext cx="2554287" cy="400050"/>
          </a:xfrm>
          <a:prstGeom prst="rect">
            <a:avLst/>
          </a:prstGeom>
          <a:solidFill>
            <a:schemeClr val="bg1"/>
          </a:solidFill>
        </p:spPr>
        <p:txBody>
          <a:bodyPr>
            <a:spAutoFit/>
          </a:bodyPr>
          <a:lstStyle/>
          <a:p>
            <a:pPr algn="ctr">
              <a:defRPr/>
            </a:pPr>
            <a:r>
              <a:rPr lang="en-US" sz="1000" b="1" i="1" dirty="0">
                <a:solidFill>
                  <a:schemeClr val="accent4"/>
                </a:solidFill>
                <a:latin typeface="Arial" pitchFamily="34" charset="0"/>
                <a:ea typeface="ＭＳ Ｐゴシック" pitchFamily="34" charset="-128"/>
                <a:cs typeface="+mn-cs"/>
              </a:rPr>
              <a:t>Timothy Gay teaching about nutritional value of plants in the classroom</a:t>
            </a:r>
          </a:p>
        </p:txBody>
      </p:sp>
    </p:spTree>
    <p:extLst>
      <p:ext uri="{BB962C8B-B14F-4D97-AF65-F5344CB8AC3E}">
        <p14:creationId xmlns:p14="http://schemas.microsoft.com/office/powerpoint/2010/main" val="2976515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558</Words>
  <Application>Microsoft Macintosh PowerPoint</Application>
  <PresentationFormat>On-screen Show (4:3)</PresentationFormat>
  <Paragraphs>30</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Boston Latin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Cate  Arnold</dc:creator>
  <cp:lastModifiedBy>Cate  Arnold</cp:lastModifiedBy>
  <cp:revision>1</cp:revision>
  <dcterms:created xsi:type="dcterms:W3CDTF">2015-03-20T16:08:34Z</dcterms:created>
  <dcterms:modified xsi:type="dcterms:W3CDTF">2015-03-20T16:11:34Z</dcterms:modified>
</cp:coreProperties>
</file>